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8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636480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Plateforme d'Aide à l'Intégration des Africains en Europe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14400"/>
            <a:ext cx="63648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solution numérique pour faciliter l'intégration et créer des opportunités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498402"/>
            <a:ext cx="8390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Présenté par: 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1124806" y="1498402"/>
            <a:ext cx="16517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MABIALA EULOGE JUNIOR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650552" y="285750"/>
            <a:ext cx="220769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914525"/>
            <a:ext cx="4200525" cy="22860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657725" y="1914525"/>
            <a:ext cx="4200525" cy="6572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657725" y="1914525"/>
            <a:ext cx="35719" cy="6572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2057400"/>
            <a:ext cx="17859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36344" y="2028825"/>
            <a:ext cx="23834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Barrière linguistique et culturelle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4772025" y="2286000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Difficultés d'adaptation aux codes culturels et aux langues européennes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4657725" y="2686050"/>
            <a:ext cx="4200525" cy="6572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4657725" y="2686050"/>
            <a:ext cx="35719" cy="6572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828925"/>
            <a:ext cx="107156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964906" y="2800350"/>
            <a:ext cx="189582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Complexité administrative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4772025" y="3057525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Procédures administratives complexes et différentes selon les pays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4657725" y="3457575"/>
            <a:ext cx="4200525" cy="6572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4657725" y="3457575"/>
            <a:ext cx="35719" cy="6572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3600450"/>
            <a:ext cx="178594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36344" y="3571875"/>
            <a:ext cx="116716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Isolement social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4772025" y="3829050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Difficulté à créer un réseau social et professionnel</a:t>
            </a:r>
            <a:endParaRPr lang="en-US" sz="837" dirty="0"/>
          </a:p>
        </p:txBody>
      </p:sp>
      <p:sp>
        <p:nvSpPr>
          <p:cNvPr id="24" name="Shape 17"/>
          <p:cNvSpPr/>
          <p:nvPr/>
        </p:nvSpPr>
        <p:spPr>
          <a:xfrm>
            <a:off x="285750" y="4371975"/>
            <a:ext cx="8572500" cy="10287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18"/>
          <p:cNvSpPr/>
          <p:nvPr/>
        </p:nvSpPr>
        <p:spPr>
          <a:xfrm>
            <a:off x="1180867" y="4511278"/>
            <a:ext cx="61003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2,5M</a:t>
            </a:r>
            <a:endParaRPr lang="en-US" sz="2025" dirty="0"/>
          </a:p>
        </p:txBody>
      </p:sp>
      <p:sp>
        <p:nvSpPr>
          <p:cNvPr id="26" name="Text 19"/>
          <p:cNvSpPr/>
          <p:nvPr/>
        </p:nvSpPr>
        <p:spPr>
          <a:xfrm>
            <a:off x="457200" y="4829175"/>
            <a:ext cx="20574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Africains en Europe</a:t>
            </a:r>
            <a:endParaRPr lang="en-US" sz="732" dirty="0"/>
          </a:p>
        </p:txBody>
      </p:sp>
      <p:sp>
        <p:nvSpPr>
          <p:cNvPr id="27" name="Text 20"/>
          <p:cNvSpPr/>
          <p:nvPr/>
        </p:nvSpPr>
        <p:spPr>
          <a:xfrm>
            <a:off x="3237235" y="4511278"/>
            <a:ext cx="61210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200K</a:t>
            </a:r>
            <a:endParaRPr lang="en-US" sz="2025" dirty="0"/>
          </a:p>
        </p:txBody>
      </p:sp>
      <p:sp>
        <p:nvSpPr>
          <p:cNvPr id="28" name="Text 21"/>
          <p:cNvSpPr/>
          <p:nvPr/>
        </p:nvSpPr>
        <p:spPr>
          <a:xfrm>
            <a:off x="2514600" y="4829175"/>
            <a:ext cx="20574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Nouveaux arrivants/an</a:t>
            </a:r>
            <a:endParaRPr lang="en-US" sz="732" dirty="0"/>
          </a:p>
        </p:txBody>
      </p:sp>
      <p:sp>
        <p:nvSpPr>
          <p:cNvPr id="29" name="Text 22"/>
          <p:cNvSpPr/>
          <p:nvPr/>
        </p:nvSpPr>
        <p:spPr>
          <a:xfrm>
            <a:off x="5337721" y="4511278"/>
            <a:ext cx="52593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D9770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68%</a:t>
            </a:r>
            <a:endParaRPr lang="en-US" sz="2025" dirty="0"/>
          </a:p>
        </p:txBody>
      </p:sp>
      <p:sp>
        <p:nvSpPr>
          <p:cNvPr id="30" name="Text 23"/>
          <p:cNvSpPr/>
          <p:nvPr/>
        </p:nvSpPr>
        <p:spPr>
          <a:xfrm>
            <a:off x="4572000" y="4829175"/>
            <a:ext cx="20574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Difficultés administratives</a:t>
            </a:r>
            <a:endParaRPr lang="en-US" sz="732" dirty="0"/>
          </a:p>
        </p:txBody>
      </p:sp>
      <p:sp>
        <p:nvSpPr>
          <p:cNvPr id="31" name="Text 24"/>
          <p:cNvSpPr/>
          <p:nvPr/>
        </p:nvSpPr>
        <p:spPr>
          <a:xfrm>
            <a:off x="7395121" y="4511278"/>
            <a:ext cx="525931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DC262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72%</a:t>
            </a:r>
            <a:endParaRPr lang="en-US" sz="2025" dirty="0"/>
          </a:p>
        </p:txBody>
      </p:sp>
      <p:sp>
        <p:nvSpPr>
          <p:cNvPr id="32" name="Text 25"/>
          <p:cNvSpPr/>
          <p:nvPr/>
        </p:nvSpPr>
        <p:spPr>
          <a:xfrm>
            <a:off x="6629400" y="4829175"/>
            <a:ext cx="20574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Besoin d'accompagnement</a:t>
            </a:r>
            <a:endParaRPr lang="en-US" sz="732" dirty="0"/>
          </a:p>
        </p:txBody>
      </p:sp>
      <p:sp>
        <p:nvSpPr>
          <p:cNvPr id="33" name="Text 26"/>
          <p:cNvSpPr/>
          <p:nvPr/>
        </p:nvSpPr>
        <p:spPr>
          <a:xfrm>
            <a:off x="457200" y="5086350"/>
            <a:ext cx="8229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Estimations basées sur les données de l'Union Européenne et études sur l'intégration des migrants</a:t>
            </a:r>
            <a:endParaRPr lang="en-US" sz="73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15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558105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Solution: La Plateforme Numérique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628650"/>
            <a:ext cx="558105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pont digital entre l'Afrique et l'Europe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12495" y="28575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85850"/>
            <a:ext cx="4200525" cy="22860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57725" y="1085850"/>
            <a:ext cx="4200525" cy="8286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4657725" y="1085850"/>
            <a:ext cx="35719" cy="82867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1228725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25" y="1200150"/>
            <a:ext cx="171637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Centralisée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4772025" y="1457325"/>
            <a:ext cx="3971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pratiques et ressources vérifiées sur les démarches administratives, le logement, l'emploi et la santé</a:t>
            </a:r>
            <a:endParaRPr lang="en-US" sz="837" dirty="0"/>
          </a:p>
        </p:txBody>
      </p:sp>
      <p:sp>
        <p:nvSpPr>
          <p:cNvPr id="12" name="Shape 7"/>
          <p:cNvSpPr/>
          <p:nvPr/>
        </p:nvSpPr>
        <p:spPr>
          <a:xfrm>
            <a:off x="4657725" y="2028825"/>
            <a:ext cx="4200525" cy="8286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4657725" y="2028825"/>
            <a:ext cx="35719" cy="82867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2171700"/>
            <a:ext cx="17859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36344" y="2143125"/>
            <a:ext cx="118287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Mise en Relation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4772025" y="2400300"/>
            <a:ext cx="3971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Connexion avec des mentors expérimentés de la diaspora africaine pour un accompagnement personnalisé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4657725" y="2971800"/>
            <a:ext cx="4200525" cy="82867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8" name="Shape 12"/>
          <p:cNvSpPr/>
          <p:nvPr/>
        </p:nvSpPr>
        <p:spPr>
          <a:xfrm>
            <a:off x="4657725" y="2971800"/>
            <a:ext cx="35719" cy="82867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3114675"/>
            <a:ext cx="178594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036344" y="3086100"/>
            <a:ext cx="17426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Communauté d'Entraide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4772025" y="3343275"/>
            <a:ext cx="3971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Forum et groupes de discussion pour partager des expériences et trouver du soutien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285750" y="3971925"/>
            <a:ext cx="8572500" cy="16573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16"/>
          <p:cNvSpPr/>
          <p:nvPr/>
        </p:nvSpPr>
        <p:spPr>
          <a:xfrm>
            <a:off x="457200" y="4143375"/>
            <a:ext cx="8229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Notre Approche: Simple, Accessible et Évolutive</a:t>
            </a:r>
            <a:endParaRPr lang="en-US" sz="1046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313" y="4572000"/>
            <a:ext cx="257175" cy="2571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71500" y="4886325"/>
            <a:ext cx="1828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Démarrage Rapide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571500" y="5057775"/>
            <a:ext cx="1828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MVP développé en 2-3 mois sans capital initial</a:t>
            </a:r>
            <a:endParaRPr lang="en-US" sz="732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566" y="4572000"/>
            <a:ext cx="321469" cy="25717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2628900" y="4886325"/>
            <a:ext cx="1828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Communauté d'Abord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2628900" y="5057775"/>
            <a:ext cx="1828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Construction d'une base d'utilisateurs engagés</a:t>
            </a:r>
            <a:endParaRPr lang="en-US" sz="732" dirty="0"/>
          </a:p>
        </p:txBody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113" y="4572000"/>
            <a:ext cx="257175" cy="257175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86300" y="4886325"/>
            <a:ext cx="1828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Modèle Freemium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86300" y="5057775"/>
            <a:ext cx="1828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Contenu gratuit + services premium à valeur ajoutée</a:t>
            </a:r>
            <a:endParaRPr lang="en-US" sz="732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5586" y="4572000"/>
            <a:ext cx="225028" cy="257175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6743700" y="4886325"/>
            <a:ext cx="1828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Évolutivité</a:t>
            </a:r>
            <a:endParaRPr lang="en-US" sz="837" dirty="0"/>
          </a:p>
        </p:txBody>
      </p:sp>
      <p:sp>
        <p:nvSpPr>
          <p:cNvPr id="35" name="Text 24"/>
          <p:cNvSpPr/>
          <p:nvPr/>
        </p:nvSpPr>
        <p:spPr>
          <a:xfrm>
            <a:off x="6743700" y="5057775"/>
            <a:ext cx="1828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technique progressive et adaptable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353258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 Marché Cible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353258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potentiel important et en croissance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6250" cy="214312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885825"/>
            <a:ext cx="4286250" cy="21431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228600" y="3143250"/>
            <a:ext cx="4286250" cy="2257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342900" y="32575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Segments de Marché Principaux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342900" y="354330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342900" y="3543300"/>
            <a:ext cx="35719" cy="428625"/>
          </a:xfrm>
          <a:prstGeom prst="rect">
            <a:avLst/>
          </a:prstGeom>
          <a:solidFill>
            <a:srgbClr val="FBBC04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686175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4369" y="3600450"/>
            <a:ext cx="22327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Étudiants Africains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664369" y="3771900"/>
            <a:ext cx="223270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Budget limité mais besoin urgent d'information</a:t>
            </a:r>
            <a:endParaRPr lang="en-US" sz="732" dirty="0"/>
          </a:p>
        </p:txBody>
      </p:sp>
      <p:sp>
        <p:nvSpPr>
          <p:cNvPr id="15" name="Shape 9"/>
          <p:cNvSpPr/>
          <p:nvPr/>
        </p:nvSpPr>
        <p:spPr>
          <a:xfrm>
            <a:off x="342900" y="405765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6" name="Shape 10"/>
          <p:cNvSpPr/>
          <p:nvPr/>
        </p:nvSpPr>
        <p:spPr>
          <a:xfrm>
            <a:off x="342900" y="4057650"/>
            <a:ext cx="35719" cy="428625"/>
          </a:xfrm>
          <a:prstGeom prst="rect">
            <a:avLst/>
          </a:prstGeom>
          <a:solidFill>
            <a:srgbClr val="FBBC04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200525"/>
            <a:ext cx="142875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8650" y="4114800"/>
            <a:ext cx="21584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Professionnels Qualifiés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628650" y="4286250"/>
            <a:ext cx="21584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Pouvoir d'achat plus élevé, besoins spécialisés</a:t>
            </a:r>
            <a:endParaRPr lang="en-US" sz="732" dirty="0"/>
          </a:p>
        </p:txBody>
      </p:sp>
      <p:sp>
        <p:nvSpPr>
          <p:cNvPr id="20" name="Shape 13"/>
          <p:cNvSpPr/>
          <p:nvPr/>
        </p:nvSpPr>
        <p:spPr>
          <a:xfrm>
            <a:off x="342900" y="457200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1" name="Shape 14"/>
          <p:cNvSpPr/>
          <p:nvPr/>
        </p:nvSpPr>
        <p:spPr>
          <a:xfrm>
            <a:off x="342900" y="4572000"/>
            <a:ext cx="35719" cy="428625"/>
          </a:xfrm>
          <a:prstGeom prst="rect">
            <a:avLst/>
          </a:prstGeom>
          <a:solidFill>
            <a:srgbClr val="FBBC04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4714875"/>
            <a:ext cx="178594" cy="14287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64369" y="4629150"/>
            <a:ext cx="25013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Diaspora Établie (Mentors)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664369" y="4800600"/>
            <a:ext cx="250131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Africains établis désireux de partager leur expérience</a:t>
            </a:r>
            <a:endParaRPr lang="en-US" sz="732" dirty="0"/>
          </a:p>
        </p:txBody>
      </p:sp>
      <p:sp>
        <p:nvSpPr>
          <p:cNvPr id="25" name="Shape 17"/>
          <p:cNvSpPr/>
          <p:nvPr/>
        </p:nvSpPr>
        <p:spPr>
          <a:xfrm>
            <a:off x="4629150" y="3143250"/>
            <a:ext cx="4286250" cy="2257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18"/>
          <p:cNvSpPr/>
          <p:nvPr/>
        </p:nvSpPr>
        <p:spPr>
          <a:xfrm>
            <a:off x="4743450" y="32575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Besoins Identifiés</a:t>
            </a:r>
            <a:endParaRPr lang="en-US" sz="1046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3543300"/>
            <a:ext cx="4057650" cy="1571625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743450" y="5143500"/>
            <a:ext cx="40576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Enquêtes auprès de la diaspora africaine (2023-2024)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363974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Fonctionnalités Clés (MVP)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363974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Minimale Viable de la Plateforme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6250" cy="214312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885825"/>
            <a:ext cx="4286250" cy="21431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228600" y="3143250"/>
            <a:ext cx="4286250" cy="2114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342900" y="32575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Fonctionnalités Principales</a:t>
            </a:r>
            <a:endParaRPr lang="en-US" sz="1046" dirty="0"/>
          </a:p>
        </p:txBody>
      </p:sp>
      <p:sp>
        <p:nvSpPr>
          <p:cNvPr id="10" name="Shape 5"/>
          <p:cNvSpPr/>
          <p:nvPr/>
        </p:nvSpPr>
        <p:spPr>
          <a:xfrm>
            <a:off x="342900" y="3543300"/>
            <a:ext cx="4057650" cy="5715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342900" y="3543300"/>
            <a:ext cx="35719" cy="571500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757613"/>
            <a:ext cx="16073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6509" y="3600450"/>
            <a:ext cx="36968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d'Information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646509" y="3771900"/>
            <a:ext cx="36968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pratiques par pays sur les démarches administratives, logement, emploi et santé</a:t>
            </a:r>
            <a:endParaRPr lang="en-US" sz="732" dirty="0"/>
          </a:p>
        </p:txBody>
      </p:sp>
      <p:sp>
        <p:nvSpPr>
          <p:cNvPr id="15" name="Shape 9"/>
          <p:cNvSpPr/>
          <p:nvPr/>
        </p:nvSpPr>
        <p:spPr>
          <a:xfrm>
            <a:off x="342900" y="420052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6" name="Shape 10"/>
          <p:cNvSpPr/>
          <p:nvPr/>
        </p:nvSpPr>
        <p:spPr>
          <a:xfrm>
            <a:off x="342900" y="4200525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343400"/>
            <a:ext cx="107156" cy="1428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92931" y="4257675"/>
            <a:ext cx="303919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Annuaire de Ressources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592931" y="4429125"/>
            <a:ext cx="30391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Répertoire géolocalisé d'organisations, services et contacts utiles</a:t>
            </a:r>
            <a:endParaRPr lang="en-US" sz="732" dirty="0"/>
          </a:p>
        </p:txBody>
      </p:sp>
      <p:sp>
        <p:nvSpPr>
          <p:cNvPr id="20" name="Shape 13"/>
          <p:cNvSpPr/>
          <p:nvPr/>
        </p:nvSpPr>
        <p:spPr>
          <a:xfrm>
            <a:off x="342900" y="47148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1" name="Shape 14"/>
          <p:cNvSpPr/>
          <p:nvPr/>
        </p:nvSpPr>
        <p:spPr>
          <a:xfrm>
            <a:off x="342900" y="4714875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4857750"/>
            <a:ext cx="178594" cy="142875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664369" y="4772025"/>
            <a:ext cx="22724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Forum Communautaire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664369" y="4943475"/>
            <a:ext cx="227249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Espace d'échange et d'entraide entre utilisateurs</a:t>
            </a:r>
            <a:endParaRPr lang="en-US" sz="732" dirty="0"/>
          </a:p>
        </p:txBody>
      </p:sp>
      <p:sp>
        <p:nvSpPr>
          <p:cNvPr id="25" name="Shape 17"/>
          <p:cNvSpPr/>
          <p:nvPr/>
        </p:nvSpPr>
        <p:spPr>
          <a:xfrm>
            <a:off x="4629150" y="3143250"/>
            <a:ext cx="4286250" cy="2114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18"/>
          <p:cNvSpPr/>
          <p:nvPr/>
        </p:nvSpPr>
        <p:spPr>
          <a:xfrm>
            <a:off x="4743450" y="32575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Architecture Technique</a:t>
            </a:r>
            <a:endParaRPr lang="en-US" sz="1046" dirty="0"/>
          </a:p>
        </p:txBody>
      </p:sp>
      <p:sp>
        <p:nvSpPr>
          <p:cNvPr id="27" name="Shape 19"/>
          <p:cNvSpPr/>
          <p:nvPr/>
        </p:nvSpPr>
        <p:spPr>
          <a:xfrm>
            <a:off x="4743450" y="354330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8" name="Shape 20"/>
          <p:cNvSpPr/>
          <p:nvPr/>
        </p:nvSpPr>
        <p:spPr>
          <a:xfrm>
            <a:off x="4743450" y="3543300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3686175"/>
            <a:ext cx="178594" cy="14287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064919" y="3600450"/>
            <a:ext cx="2709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1: Site Statique (0-2 mois)</a:t>
            </a:r>
            <a:endParaRPr lang="en-US" sz="837" dirty="0"/>
          </a:p>
        </p:txBody>
      </p:sp>
      <p:sp>
        <p:nvSpPr>
          <p:cNvPr id="31" name="Text 22"/>
          <p:cNvSpPr/>
          <p:nvPr/>
        </p:nvSpPr>
        <p:spPr>
          <a:xfrm>
            <a:off x="5064919" y="3771900"/>
            <a:ext cx="27095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HTML/CSS/JS, hébergement gratuit (GitHub Pages/Netlify)</a:t>
            </a:r>
            <a:endParaRPr lang="en-US" sz="732" dirty="0"/>
          </a:p>
        </p:txBody>
      </p:sp>
      <p:sp>
        <p:nvSpPr>
          <p:cNvPr id="32" name="Shape 23"/>
          <p:cNvSpPr/>
          <p:nvPr/>
        </p:nvSpPr>
        <p:spPr>
          <a:xfrm>
            <a:off x="4743450" y="405765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3" name="Shape 24"/>
          <p:cNvSpPr/>
          <p:nvPr/>
        </p:nvSpPr>
        <p:spPr>
          <a:xfrm>
            <a:off x="4743450" y="4057650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200525"/>
            <a:ext cx="142875" cy="142875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029200" y="4114800"/>
            <a:ext cx="2860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2: Application Dynamique (2-6 mois)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5029200" y="4286250"/>
            <a:ext cx="28604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(Node.js/Python), base de données, authentification</a:t>
            </a:r>
            <a:endParaRPr lang="en-US" sz="732" dirty="0"/>
          </a:p>
        </p:txBody>
      </p:sp>
      <p:sp>
        <p:nvSpPr>
          <p:cNvPr id="37" name="Shape 27"/>
          <p:cNvSpPr/>
          <p:nvPr/>
        </p:nvSpPr>
        <p:spPr>
          <a:xfrm>
            <a:off x="4743450" y="4572000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8" name="Shape 28"/>
          <p:cNvSpPr/>
          <p:nvPr/>
        </p:nvSpPr>
        <p:spPr>
          <a:xfrm>
            <a:off x="4743450" y="4572000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4714875"/>
            <a:ext cx="107156" cy="142875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4993481" y="4629150"/>
            <a:ext cx="23492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3: Plateforme Complète (6+ mois)</a:t>
            </a:r>
            <a:endParaRPr lang="en-US" sz="837" dirty="0"/>
          </a:p>
        </p:txBody>
      </p:sp>
      <p:sp>
        <p:nvSpPr>
          <p:cNvPr id="41" name="Text 30"/>
          <p:cNvSpPr/>
          <p:nvPr/>
        </p:nvSpPr>
        <p:spPr>
          <a:xfrm>
            <a:off x="4993481" y="4800600"/>
            <a:ext cx="234920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mobile, chat en temps réel, paiements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8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35075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Communauté et Mentorat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350758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 cœur de notre proposition de valeur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4715" cy="200025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7615" y="885825"/>
            <a:ext cx="4287785" cy="2400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4741915" y="1000125"/>
            <a:ext cx="40591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Bénéfices du Mentorat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5" y="1285875"/>
            <a:ext cx="4057650" cy="1714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1915" y="3028950"/>
            <a:ext cx="40591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Études sur l'impact du mentorat dans l'intégration des migrants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228600" y="3400425"/>
            <a:ext cx="4286250" cy="223956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342900" y="3514725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Fonctionnement du Système de Mentorat</a:t>
            </a:r>
            <a:endParaRPr lang="en-US" sz="1046" dirty="0"/>
          </a:p>
        </p:txBody>
      </p:sp>
      <p:sp>
        <p:nvSpPr>
          <p:cNvPr id="13" name="Shape 8"/>
          <p:cNvSpPr/>
          <p:nvPr/>
        </p:nvSpPr>
        <p:spPr>
          <a:xfrm>
            <a:off x="342900" y="38004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342900" y="3800475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943350"/>
            <a:ext cx="17859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4369" y="3857625"/>
            <a:ext cx="29664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Profils Vérifiés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664369" y="4029075"/>
            <a:ext cx="296649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Mentors sélectionnés pour leur expérience et leur engagement</a:t>
            </a:r>
            <a:endParaRPr lang="en-US" sz="732" dirty="0"/>
          </a:p>
        </p:txBody>
      </p:sp>
      <p:sp>
        <p:nvSpPr>
          <p:cNvPr id="18" name="Shape 12"/>
          <p:cNvSpPr/>
          <p:nvPr/>
        </p:nvSpPr>
        <p:spPr>
          <a:xfrm>
            <a:off x="342900" y="431482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9" name="Shape 13"/>
          <p:cNvSpPr/>
          <p:nvPr/>
        </p:nvSpPr>
        <p:spPr>
          <a:xfrm>
            <a:off x="342900" y="4314825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457700"/>
            <a:ext cx="178594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64369" y="4371975"/>
            <a:ext cx="30407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Matching Personnalisé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664369" y="4543425"/>
            <a:ext cx="304078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Algorithme de mise en relation basé sur les besoins et l'expertise</a:t>
            </a:r>
            <a:endParaRPr lang="en-US" sz="732" dirty="0"/>
          </a:p>
        </p:txBody>
      </p:sp>
      <p:sp>
        <p:nvSpPr>
          <p:cNvPr id="23" name="Shape 16"/>
          <p:cNvSpPr/>
          <p:nvPr/>
        </p:nvSpPr>
        <p:spPr>
          <a:xfrm>
            <a:off x="342900" y="48291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4" name="Shape 17"/>
          <p:cNvSpPr/>
          <p:nvPr/>
        </p:nvSpPr>
        <p:spPr>
          <a:xfrm>
            <a:off x="342900" y="4829175"/>
            <a:ext cx="35719" cy="428625"/>
          </a:xfrm>
          <a:prstGeom prst="rect">
            <a:avLst/>
          </a:prstGeom>
          <a:solidFill>
            <a:srgbClr val="1A73E8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4972050"/>
            <a:ext cx="160734" cy="1428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646509" y="4886325"/>
            <a:ext cx="21584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Système d'Évaluation</a:t>
            </a:r>
            <a:endParaRPr lang="en-US" sz="837" dirty="0"/>
          </a:p>
        </p:txBody>
      </p:sp>
      <p:sp>
        <p:nvSpPr>
          <p:cNvPr id="27" name="Text 19"/>
          <p:cNvSpPr/>
          <p:nvPr/>
        </p:nvSpPr>
        <p:spPr>
          <a:xfrm>
            <a:off x="646509" y="5057775"/>
            <a:ext cx="21584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Garantie de qualité et d'amélioration continue</a:t>
            </a:r>
            <a:endParaRPr lang="en-US" sz="732" dirty="0"/>
          </a:p>
        </p:txBody>
      </p:sp>
      <p:sp>
        <p:nvSpPr>
          <p:cNvPr id="28" name="Shape 20"/>
          <p:cNvSpPr/>
          <p:nvPr/>
        </p:nvSpPr>
        <p:spPr>
          <a:xfrm>
            <a:off x="4629150" y="3400425"/>
            <a:ext cx="2100263" cy="1239441"/>
          </a:xfrm>
          <a:prstGeom prst="rect">
            <a:avLst/>
          </a:prstGeom>
          <a:solidFill>
            <a:srgbClr val="FFFFFF"/>
          </a:solidFill>
          <a:ln w="397">
            <a:solidFill>
              <a:srgbClr val="FBBC04"/>
            </a:solidFill>
            <a:prstDash val="solid"/>
          </a:ln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767" y="3486150"/>
            <a:ext cx="225028" cy="257175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4714875" y="3811191"/>
            <a:ext cx="1928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Experts Professionnels</a:t>
            </a:r>
            <a:endParaRPr lang="en-US" sz="837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4061222"/>
            <a:ext cx="100013" cy="100013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4843463" y="4043363"/>
            <a:ext cx="9149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Avocats spécialisés</a:t>
            </a:r>
            <a:endParaRPr lang="en-US" sz="732" dirty="0"/>
          </a:p>
        </p:txBody>
      </p:sp>
      <p:pic>
        <p:nvPicPr>
          <p:cNvPr id="3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4232672"/>
            <a:ext cx="100013" cy="100013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4843463" y="4214813"/>
            <a:ext cx="7012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Conseillers RH</a:t>
            </a:r>
            <a:endParaRPr lang="en-US" sz="732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75" y="4404122"/>
            <a:ext cx="100013" cy="100013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843463" y="4386263"/>
            <a:ext cx="11277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Experts en immigration</a:t>
            </a:r>
            <a:endParaRPr lang="en-US" sz="732" dirty="0"/>
          </a:p>
        </p:txBody>
      </p:sp>
      <p:sp>
        <p:nvSpPr>
          <p:cNvPr id="37" name="Shape 25"/>
          <p:cNvSpPr/>
          <p:nvPr/>
        </p:nvSpPr>
        <p:spPr>
          <a:xfrm>
            <a:off x="6815138" y="3400425"/>
            <a:ext cx="2100263" cy="1239441"/>
          </a:xfrm>
          <a:prstGeom prst="rect">
            <a:avLst/>
          </a:prstGeom>
          <a:solidFill>
            <a:srgbClr val="FFFFFF"/>
          </a:solidFill>
          <a:ln w="397">
            <a:solidFill>
              <a:srgbClr val="FBBC04"/>
            </a:solidFill>
            <a:prstDash val="solid"/>
          </a:ln>
        </p:spPr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4534" y="3486150"/>
            <a:ext cx="321469" cy="257175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6900863" y="3811191"/>
            <a:ext cx="19288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Diaspora Établie</a:t>
            </a:r>
            <a:endParaRPr lang="en-US" sz="837" dirty="0"/>
          </a:p>
        </p:txBody>
      </p:sp>
      <p:pic>
        <p:nvPicPr>
          <p:cNvPr id="4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0863" y="4061222"/>
            <a:ext cx="100013" cy="100013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7029450" y="4043363"/>
            <a:ext cx="8416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Expérience vécue</a:t>
            </a:r>
            <a:endParaRPr lang="en-US" sz="732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0863" y="4232672"/>
            <a:ext cx="100013" cy="100013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7029450" y="4214813"/>
            <a:ext cx="6090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Réseau local</a:t>
            </a:r>
            <a:endParaRPr lang="en-US" sz="732" dirty="0"/>
          </a:p>
        </p:txBody>
      </p:sp>
      <p:pic>
        <p:nvPicPr>
          <p:cNvPr id="4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0863" y="4404122"/>
            <a:ext cx="100013" cy="100013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7029450" y="4386263"/>
            <a:ext cx="8443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Conseils culturels</a:t>
            </a:r>
            <a:endParaRPr lang="en-US" sz="732" dirty="0"/>
          </a:p>
        </p:txBody>
      </p:sp>
      <p:sp>
        <p:nvSpPr>
          <p:cNvPr id="46" name="Shape 30"/>
          <p:cNvSpPr/>
          <p:nvPr/>
        </p:nvSpPr>
        <p:spPr>
          <a:xfrm>
            <a:off x="4629150" y="4697016"/>
            <a:ext cx="4286250" cy="914400"/>
          </a:xfrm>
          <a:prstGeom prst="rect">
            <a:avLst/>
          </a:prstGeom>
          <a:solidFill>
            <a:srgbClr val="FFFFFF"/>
          </a:solidFill>
          <a:ln w="397">
            <a:solidFill>
              <a:srgbClr val="FBBC04"/>
            </a:solidFill>
            <a:prstDash val="solid"/>
          </a:ln>
        </p:spPr>
      </p:sp>
      <p:sp>
        <p:nvSpPr>
          <p:cNvPr id="47" name="Text 31"/>
          <p:cNvSpPr/>
          <p:nvPr/>
        </p:nvSpPr>
        <p:spPr>
          <a:xfrm>
            <a:off x="4714875" y="4782741"/>
            <a:ext cx="4114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d'Accompagnement</a:t>
            </a:r>
            <a:endParaRPr lang="en-US" sz="837" dirty="0"/>
          </a:p>
        </p:txBody>
      </p:sp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6091" y="5011341"/>
            <a:ext cx="214313" cy="171450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5300551" y="5214938"/>
            <a:ext cx="6453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Consultations</a:t>
            </a:r>
            <a:endParaRPr lang="en-US" sz="732" dirty="0"/>
          </a:p>
        </p:txBody>
      </p:sp>
      <p:sp>
        <p:nvSpPr>
          <p:cNvPr id="50" name="Text 33"/>
          <p:cNvSpPr/>
          <p:nvPr/>
        </p:nvSpPr>
        <p:spPr>
          <a:xfrm>
            <a:off x="5329656" y="5357813"/>
            <a:ext cx="5871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individuelles</a:t>
            </a:r>
            <a:endParaRPr lang="en-US" sz="732" dirty="0"/>
          </a:p>
        </p:txBody>
      </p:sp>
      <p:pic>
        <p:nvPicPr>
          <p:cNvPr id="51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208" y="5011341"/>
            <a:ext cx="214313" cy="171450"/>
          </a:xfrm>
          <a:prstGeom prst="rect">
            <a:avLst/>
          </a:prstGeom>
        </p:spPr>
      </p:pic>
      <p:sp>
        <p:nvSpPr>
          <p:cNvPr id="52" name="Text 34"/>
          <p:cNvSpPr/>
          <p:nvPr/>
        </p:nvSpPr>
        <p:spPr>
          <a:xfrm>
            <a:off x="6567311" y="5214938"/>
            <a:ext cx="5220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Webinaires</a:t>
            </a:r>
            <a:endParaRPr lang="en-US" sz="732" dirty="0"/>
          </a:p>
        </p:txBody>
      </p:sp>
      <p:sp>
        <p:nvSpPr>
          <p:cNvPr id="53" name="Text 35"/>
          <p:cNvSpPr/>
          <p:nvPr/>
        </p:nvSpPr>
        <p:spPr>
          <a:xfrm>
            <a:off x="6531620" y="5357813"/>
            <a:ext cx="59348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thématiques</a:t>
            </a:r>
            <a:endParaRPr lang="en-US" sz="732" dirty="0"/>
          </a:p>
        </p:txBody>
      </p:sp>
      <p:pic>
        <p:nvPicPr>
          <p:cNvPr id="5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3070" y="5011341"/>
            <a:ext cx="128588" cy="171450"/>
          </a:xfrm>
          <a:prstGeom prst="rect">
            <a:avLst/>
          </a:prstGeom>
        </p:spPr>
      </p:pic>
      <p:sp>
        <p:nvSpPr>
          <p:cNvPr id="55" name="Text 36"/>
          <p:cNvSpPr/>
          <p:nvPr/>
        </p:nvSpPr>
        <p:spPr>
          <a:xfrm>
            <a:off x="7710785" y="5214938"/>
            <a:ext cx="5331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Révision de</a:t>
            </a:r>
            <a:endParaRPr lang="en-US" sz="732" dirty="0"/>
          </a:p>
        </p:txBody>
      </p:sp>
      <p:sp>
        <p:nvSpPr>
          <p:cNvPr id="56" name="Text 37"/>
          <p:cNvSpPr/>
          <p:nvPr/>
        </p:nvSpPr>
        <p:spPr>
          <a:xfrm>
            <a:off x="7713576" y="5357813"/>
            <a:ext cx="5275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documents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8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467201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Modèle Économique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46720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stratégie freemium pour une croissance durable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4715" cy="200025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7615" y="885825"/>
            <a:ext cx="4287785" cy="2543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4741915" y="1000125"/>
            <a:ext cx="40591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Projections Financières (12 mois)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5" y="1285875"/>
            <a:ext cx="4057650" cy="1714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1915" y="3028950"/>
            <a:ext cx="405918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Projections basées sur un taux de conversion de 5% freemium → premium et 20% premium → expert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228600" y="3543300"/>
            <a:ext cx="2819381" cy="19145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342900" y="3657600"/>
            <a:ext cx="25907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 Gratuit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342900" y="3857625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Découverte</a:t>
            </a:r>
            <a:endParaRPr lang="en-US" sz="732" dirty="0"/>
          </a:p>
        </p:txBody>
      </p:sp>
      <p:sp>
        <p:nvSpPr>
          <p:cNvPr id="14" name="Text 9"/>
          <p:cNvSpPr/>
          <p:nvPr/>
        </p:nvSpPr>
        <p:spPr>
          <a:xfrm>
            <a:off x="342900" y="4057650"/>
            <a:ext cx="259078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0€</a:t>
            </a:r>
            <a:endParaRPr lang="en-US" sz="13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393406"/>
            <a:ext cx="100013" cy="10001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0063" y="4371975"/>
            <a:ext cx="7181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de base</a:t>
            </a:r>
            <a:endParaRPr lang="en-US" sz="732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4593431"/>
            <a:ext cx="100013" cy="10001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0063" y="4572000"/>
            <a:ext cx="15924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Annuaire de ressources publiques</a:t>
            </a:r>
            <a:endParaRPr lang="en-US" sz="732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4793456"/>
            <a:ext cx="100013" cy="10001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00063" y="4772025"/>
            <a:ext cx="14956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Forum communautaire (lecture)</a:t>
            </a:r>
            <a:endParaRPr lang="en-US" sz="732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4993481"/>
            <a:ext cx="100013" cy="100013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0063" y="4972050"/>
            <a:ext cx="9337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question par mois</a:t>
            </a:r>
            <a:endParaRPr lang="en-US" sz="732" dirty="0"/>
          </a:p>
        </p:txBody>
      </p:sp>
      <p:sp>
        <p:nvSpPr>
          <p:cNvPr id="23" name="Shape 14"/>
          <p:cNvSpPr/>
          <p:nvPr/>
        </p:nvSpPr>
        <p:spPr>
          <a:xfrm>
            <a:off x="3162281" y="3543300"/>
            <a:ext cx="2819409" cy="1914525"/>
          </a:xfrm>
          <a:prstGeom prst="rect">
            <a:avLst/>
          </a:prstGeom>
          <a:solidFill>
            <a:srgbClr val="FFFFFF"/>
          </a:solidFill>
          <a:ln w="198">
            <a:solidFill>
              <a:srgbClr val="3B82F6"/>
            </a:solidFill>
            <a:prstDash val="solid"/>
          </a:ln>
        </p:spPr>
      </p:sp>
      <p:sp>
        <p:nvSpPr>
          <p:cNvPr id="24" name="Text 15"/>
          <p:cNvSpPr/>
          <p:nvPr/>
        </p:nvSpPr>
        <p:spPr>
          <a:xfrm>
            <a:off x="3276581" y="3657600"/>
            <a:ext cx="25908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 Premium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3276581" y="3857625"/>
            <a:ext cx="25908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Intégration</a:t>
            </a:r>
            <a:endParaRPr lang="en-US" sz="732" dirty="0"/>
          </a:p>
        </p:txBody>
      </p:sp>
      <p:sp>
        <p:nvSpPr>
          <p:cNvPr id="26" name="Text 17"/>
          <p:cNvSpPr/>
          <p:nvPr/>
        </p:nvSpPr>
        <p:spPr>
          <a:xfrm>
            <a:off x="4218915" y="4054078"/>
            <a:ext cx="44115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9,99€</a:t>
            </a:r>
            <a:endParaRPr lang="en-US" sz="1350" dirty="0"/>
          </a:p>
        </p:txBody>
      </p:sp>
      <p:sp>
        <p:nvSpPr>
          <p:cNvPr id="27" name="Text 18"/>
          <p:cNvSpPr/>
          <p:nvPr/>
        </p:nvSpPr>
        <p:spPr>
          <a:xfrm>
            <a:off x="4660069" y="4130873"/>
            <a:ext cx="2649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/mois</a:t>
            </a:r>
            <a:endParaRPr lang="en-US" sz="732" dirty="0"/>
          </a:p>
        </p:txBody>
      </p:sp>
      <p:sp>
        <p:nvSpPr>
          <p:cNvPr id="28" name="Text 19"/>
          <p:cNvSpPr/>
          <p:nvPr/>
        </p:nvSpPr>
        <p:spPr>
          <a:xfrm>
            <a:off x="3276581" y="4343400"/>
            <a:ext cx="259080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 99€/an</a:t>
            </a:r>
            <a:endParaRPr lang="en-US" sz="732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581" y="4593431"/>
            <a:ext cx="100013" cy="100013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3433744" y="4572000"/>
            <a:ext cx="12906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Guides détaillés et modèles</a:t>
            </a:r>
            <a:endParaRPr lang="en-US" sz="732" dirty="0"/>
          </a:p>
        </p:txBody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581" y="4793456"/>
            <a:ext cx="100013" cy="100013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3433744" y="4772025"/>
            <a:ext cx="11335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Accès complet au forum</a:t>
            </a:r>
            <a:endParaRPr lang="en-US" sz="732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6581" y="4993481"/>
            <a:ext cx="100013" cy="100013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3433744" y="4972050"/>
            <a:ext cx="125936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consultations vidéo/mois</a:t>
            </a:r>
            <a:endParaRPr lang="en-US" sz="732" dirty="0"/>
          </a:p>
        </p:txBody>
      </p:sp>
      <p:pic>
        <p:nvPicPr>
          <p:cNvPr id="3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581" y="5193506"/>
            <a:ext cx="100013" cy="100013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3433744" y="5172075"/>
            <a:ext cx="9996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Webinaires mensuels</a:t>
            </a:r>
            <a:endParaRPr lang="en-US" sz="732" dirty="0"/>
          </a:p>
        </p:txBody>
      </p:sp>
      <p:sp>
        <p:nvSpPr>
          <p:cNvPr id="37" name="Shape 24"/>
          <p:cNvSpPr/>
          <p:nvPr/>
        </p:nvSpPr>
        <p:spPr>
          <a:xfrm>
            <a:off x="6095991" y="3543300"/>
            <a:ext cx="2819381" cy="18859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Text 25"/>
          <p:cNvSpPr/>
          <p:nvPr/>
        </p:nvSpPr>
        <p:spPr>
          <a:xfrm>
            <a:off x="6210291" y="3657600"/>
            <a:ext cx="25907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 Expert</a:t>
            </a:r>
            <a:endParaRPr lang="en-US" sz="1046" dirty="0"/>
          </a:p>
        </p:txBody>
      </p:sp>
      <p:sp>
        <p:nvSpPr>
          <p:cNvPr id="39" name="Text 26"/>
          <p:cNvSpPr/>
          <p:nvPr/>
        </p:nvSpPr>
        <p:spPr>
          <a:xfrm>
            <a:off x="6210291" y="3857625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Réussite</a:t>
            </a:r>
            <a:endParaRPr lang="en-US" sz="732" dirty="0"/>
          </a:p>
        </p:txBody>
      </p:sp>
      <p:sp>
        <p:nvSpPr>
          <p:cNvPr id="40" name="Text 27"/>
          <p:cNvSpPr/>
          <p:nvPr/>
        </p:nvSpPr>
        <p:spPr>
          <a:xfrm>
            <a:off x="7103594" y="4054078"/>
            <a:ext cx="5392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19,99€</a:t>
            </a:r>
            <a:endParaRPr lang="en-US" sz="1350" dirty="0"/>
          </a:p>
        </p:txBody>
      </p:sp>
      <p:sp>
        <p:nvSpPr>
          <p:cNvPr id="41" name="Text 28"/>
          <p:cNvSpPr/>
          <p:nvPr/>
        </p:nvSpPr>
        <p:spPr>
          <a:xfrm>
            <a:off x="7642808" y="4130873"/>
            <a:ext cx="2649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/mois</a:t>
            </a:r>
            <a:endParaRPr lang="en-US" sz="732" dirty="0"/>
          </a:p>
        </p:txBody>
      </p:sp>
      <p:sp>
        <p:nvSpPr>
          <p:cNvPr id="42" name="Text 29"/>
          <p:cNvSpPr/>
          <p:nvPr/>
        </p:nvSpPr>
        <p:spPr>
          <a:xfrm>
            <a:off x="6210291" y="4343400"/>
            <a:ext cx="25907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 199€/an</a:t>
            </a:r>
            <a:endParaRPr lang="en-US" sz="732" dirty="0"/>
          </a:p>
        </p:txBody>
      </p:sp>
      <p:pic>
        <p:nvPicPr>
          <p:cNvPr id="4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291" y="4593431"/>
            <a:ext cx="100013" cy="100013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6367453" y="4572000"/>
            <a:ext cx="109076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Consultations illimitées</a:t>
            </a:r>
            <a:endParaRPr lang="en-US" sz="732" dirty="0"/>
          </a:p>
        </p:txBody>
      </p:sp>
      <p:pic>
        <p:nvPicPr>
          <p:cNvPr id="4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291" y="4793456"/>
            <a:ext cx="100013" cy="100013"/>
          </a:xfrm>
          <a:prstGeom prst="rect">
            <a:avLst/>
          </a:prstGeom>
        </p:spPr>
      </p:pic>
      <p:sp>
        <p:nvSpPr>
          <p:cNvPr id="46" name="Text 31"/>
          <p:cNvSpPr/>
          <p:nvPr/>
        </p:nvSpPr>
        <p:spPr>
          <a:xfrm>
            <a:off x="6367453" y="4772025"/>
            <a:ext cx="13631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Accès aux experts spécialisés</a:t>
            </a:r>
            <a:endParaRPr lang="en-US" sz="732" dirty="0"/>
          </a:p>
        </p:txBody>
      </p:sp>
      <p:pic>
        <p:nvPicPr>
          <p:cNvPr id="4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291" y="4993481"/>
            <a:ext cx="100013" cy="100013"/>
          </a:xfrm>
          <a:prstGeom prst="rect">
            <a:avLst/>
          </a:prstGeom>
        </p:spPr>
      </p:pic>
      <p:sp>
        <p:nvSpPr>
          <p:cNvPr id="48" name="Text 32"/>
          <p:cNvSpPr/>
          <p:nvPr/>
        </p:nvSpPr>
        <p:spPr>
          <a:xfrm>
            <a:off x="6367453" y="4972050"/>
            <a:ext cx="11249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Révision de CV et lettres</a:t>
            </a:r>
            <a:endParaRPr lang="en-US" sz="732" dirty="0"/>
          </a:p>
        </p:txBody>
      </p:sp>
      <p:pic>
        <p:nvPicPr>
          <p:cNvPr id="49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291" y="5193506"/>
            <a:ext cx="100013" cy="100013"/>
          </a:xfrm>
          <a:prstGeom prst="rect">
            <a:avLst/>
          </a:prstGeom>
        </p:spPr>
      </p:pic>
      <p:sp>
        <p:nvSpPr>
          <p:cNvPr id="50" name="Text 33"/>
          <p:cNvSpPr/>
          <p:nvPr/>
        </p:nvSpPr>
        <p:spPr>
          <a:xfrm>
            <a:off x="6367453" y="5172075"/>
            <a:ext cx="14884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Accompagnement personnalisé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248066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Étapes Concrètes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248066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Démarrer sans capital initial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4715" cy="200025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7615" y="885825"/>
            <a:ext cx="4287785" cy="2400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4741915" y="1000125"/>
            <a:ext cx="40591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Planning de Développement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15" y="1285875"/>
            <a:ext cx="4057650" cy="17145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41915" y="3028950"/>
            <a:ext cx="405918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Planning réaliste pour un étudiant en ingénierie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228600" y="3400425"/>
            <a:ext cx="4286250" cy="19716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342900" y="3514725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Semaines 1-8: Validation et MVP</a:t>
            </a:r>
            <a:endParaRPr lang="en-US" sz="1046" dirty="0"/>
          </a:p>
        </p:txBody>
      </p:sp>
      <p:sp>
        <p:nvSpPr>
          <p:cNvPr id="13" name="Shape 8"/>
          <p:cNvSpPr/>
          <p:nvPr/>
        </p:nvSpPr>
        <p:spPr>
          <a:xfrm>
            <a:off x="342900" y="38004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342900" y="380047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15" name="Text 10"/>
          <p:cNvSpPr/>
          <p:nvPr/>
        </p:nvSpPr>
        <p:spPr>
          <a:xfrm>
            <a:off x="400050" y="3914775"/>
            <a:ext cx="5536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541139" y="3857625"/>
            <a:ext cx="26415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 du Besoin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541139" y="4029075"/>
            <a:ext cx="26415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Entretiens avec 15-20 personnes de la diaspora africaine</a:t>
            </a:r>
            <a:endParaRPr lang="en-US" sz="732" dirty="0"/>
          </a:p>
        </p:txBody>
      </p:sp>
      <p:sp>
        <p:nvSpPr>
          <p:cNvPr id="18" name="Shape 13"/>
          <p:cNvSpPr/>
          <p:nvPr/>
        </p:nvSpPr>
        <p:spPr>
          <a:xfrm>
            <a:off x="342900" y="431482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342900" y="431482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20" name="Text 15"/>
          <p:cNvSpPr/>
          <p:nvPr/>
        </p:nvSpPr>
        <p:spPr>
          <a:xfrm>
            <a:off x="400050" y="4429125"/>
            <a:ext cx="8393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046" dirty="0"/>
          </a:p>
        </p:txBody>
      </p:sp>
      <p:sp>
        <p:nvSpPr>
          <p:cNvPr id="21" name="Text 16"/>
          <p:cNvSpPr/>
          <p:nvPr/>
        </p:nvSpPr>
        <p:spPr>
          <a:xfrm>
            <a:off x="569714" y="4371975"/>
            <a:ext cx="30167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Création de Contenu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569714" y="4543425"/>
            <a:ext cx="30167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Rédaction des guides et constitution de l'annuaire de ressources</a:t>
            </a:r>
            <a:endParaRPr lang="en-US" sz="732" dirty="0"/>
          </a:p>
        </p:txBody>
      </p:sp>
      <p:sp>
        <p:nvSpPr>
          <p:cNvPr id="23" name="Shape 18"/>
          <p:cNvSpPr/>
          <p:nvPr/>
        </p:nvSpPr>
        <p:spPr>
          <a:xfrm>
            <a:off x="342900" y="48291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342900" y="482917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25" name="Text 20"/>
          <p:cNvSpPr/>
          <p:nvPr/>
        </p:nvSpPr>
        <p:spPr>
          <a:xfrm>
            <a:off x="400050" y="4943475"/>
            <a:ext cx="8393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046" dirty="0"/>
          </a:p>
        </p:txBody>
      </p:sp>
      <p:sp>
        <p:nvSpPr>
          <p:cNvPr id="26" name="Text 21"/>
          <p:cNvSpPr/>
          <p:nvPr/>
        </p:nvSpPr>
        <p:spPr>
          <a:xfrm>
            <a:off x="569714" y="4886325"/>
            <a:ext cx="34115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Site Web Statique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569714" y="5057775"/>
            <a:ext cx="341153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Développement d'un site simple avec HTML/CSS/JS, hébergement gratuit</a:t>
            </a:r>
            <a:endParaRPr lang="en-US" sz="732" dirty="0"/>
          </a:p>
        </p:txBody>
      </p:sp>
      <p:sp>
        <p:nvSpPr>
          <p:cNvPr id="28" name="Shape 23"/>
          <p:cNvSpPr/>
          <p:nvPr/>
        </p:nvSpPr>
        <p:spPr>
          <a:xfrm>
            <a:off x="4629150" y="3400425"/>
            <a:ext cx="4286250" cy="19716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4"/>
          <p:cNvSpPr/>
          <p:nvPr/>
        </p:nvSpPr>
        <p:spPr>
          <a:xfrm>
            <a:off x="4743450" y="3514725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Semaines 9-24: Croissance et Monétisation</a:t>
            </a:r>
            <a:endParaRPr lang="en-US" sz="1046" dirty="0"/>
          </a:p>
        </p:txBody>
      </p:sp>
      <p:sp>
        <p:nvSpPr>
          <p:cNvPr id="30" name="Shape 25"/>
          <p:cNvSpPr/>
          <p:nvPr/>
        </p:nvSpPr>
        <p:spPr>
          <a:xfrm>
            <a:off x="4743450" y="38004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1" name="Shape 26"/>
          <p:cNvSpPr/>
          <p:nvPr/>
        </p:nvSpPr>
        <p:spPr>
          <a:xfrm>
            <a:off x="4743450" y="380047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32" name="Text 27"/>
          <p:cNvSpPr/>
          <p:nvPr/>
        </p:nvSpPr>
        <p:spPr>
          <a:xfrm>
            <a:off x="4800600" y="3914775"/>
            <a:ext cx="982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046" dirty="0"/>
          </a:p>
        </p:txBody>
      </p:sp>
      <p:sp>
        <p:nvSpPr>
          <p:cNvPr id="33" name="Text 28"/>
          <p:cNvSpPr/>
          <p:nvPr/>
        </p:nvSpPr>
        <p:spPr>
          <a:xfrm>
            <a:off x="4984552" y="3857625"/>
            <a:ext cx="281726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Recrutement des Mentors</a:t>
            </a:r>
            <a:endParaRPr lang="en-US" sz="837" dirty="0"/>
          </a:p>
        </p:txBody>
      </p:sp>
      <p:sp>
        <p:nvSpPr>
          <p:cNvPr id="34" name="Text 29"/>
          <p:cNvSpPr/>
          <p:nvPr/>
        </p:nvSpPr>
        <p:spPr>
          <a:xfrm>
            <a:off x="4984552" y="4029075"/>
            <a:ext cx="281726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Constitution d'un réseau de 20+ mentors qualifiés et formés</a:t>
            </a:r>
            <a:endParaRPr lang="en-US" sz="732" dirty="0"/>
          </a:p>
        </p:txBody>
      </p:sp>
      <p:sp>
        <p:nvSpPr>
          <p:cNvPr id="35" name="Shape 30"/>
          <p:cNvSpPr/>
          <p:nvPr/>
        </p:nvSpPr>
        <p:spPr>
          <a:xfrm>
            <a:off x="4743450" y="431482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36" name="Shape 31"/>
          <p:cNvSpPr/>
          <p:nvPr/>
        </p:nvSpPr>
        <p:spPr>
          <a:xfrm>
            <a:off x="4743450" y="431482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37" name="Text 32"/>
          <p:cNvSpPr/>
          <p:nvPr/>
        </p:nvSpPr>
        <p:spPr>
          <a:xfrm>
            <a:off x="4800600" y="4429125"/>
            <a:ext cx="857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046" dirty="0"/>
          </a:p>
        </p:txBody>
      </p:sp>
      <p:sp>
        <p:nvSpPr>
          <p:cNvPr id="38" name="Text 33"/>
          <p:cNvSpPr/>
          <p:nvPr/>
        </p:nvSpPr>
        <p:spPr>
          <a:xfrm>
            <a:off x="4972050" y="4371975"/>
            <a:ext cx="28212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 Dynamique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972050" y="4543425"/>
            <a:ext cx="28212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Développement backend, base de données, authentification</a:t>
            </a:r>
            <a:endParaRPr lang="en-US" sz="732" dirty="0"/>
          </a:p>
        </p:txBody>
      </p:sp>
      <p:sp>
        <p:nvSpPr>
          <p:cNvPr id="40" name="Shape 35"/>
          <p:cNvSpPr/>
          <p:nvPr/>
        </p:nvSpPr>
        <p:spPr>
          <a:xfrm>
            <a:off x="4743450" y="4829175"/>
            <a:ext cx="4057650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1" name="Shape 36"/>
          <p:cNvSpPr/>
          <p:nvPr/>
        </p:nvSpPr>
        <p:spPr>
          <a:xfrm>
            <a:off x="4743450" y="4829175"/>
            <a:ext cx="35719" cy="428625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42" name="Text 37"/>
          <p:cNvSpPr/>
          <p:nvPr/>
        </p:nvSpPr>
        <p:spPr>
          <a:xfrm>
            <a:off x="4800600" y="4943475"/>
            <a:ext cx="910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BBC0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1046" dirty="0"/>
          </a:p>
        </p:txBody>
      </p:sp>
      <p:sp>
        <p:nvSpPr>
          <p:cNvPr id="43" name="Text 38"/>
          <p:cNvSpPr/>
          <p:nvPr/>
        </p:nvSpPr>
        <p:spPr>
          <a:xfrm>
            <a:off x="4977408" y="4886325"/>
            <a:ext cx="32128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Lancement Beta et Monétisation</a:t>
            </a:r>
            <a:endParaRPr lang="en-US" sz="837" dirty="0"/>
          </a:p>
        </p:txBody>
      </p:sp>
      <p:sp>
        <p:nvSpPr>
          <p:cNvPr id="44" name="Text 39"/>
          <p:cNvSpPr/>
          <p:nvPr/>
        </p:nvSpPr>
        <p:spPr>
          <a:xfrm>
            <a:off x="4977408" y="5057775"/>
            <a:ext cx="32128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Intégration des paiements et lancement des abonnements premium</a:t>
            </a:r>
            <a:endParaRPr lang="en-US" sz="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29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514350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Facteurs Clés de Succès et 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542925"/>
            <a:ext cx="51435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pont entre deux continents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69645" y="228600"/>
            <a:ext cx="264575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Plateforme d'Aide à l'Intégration des Africains en Europe </a:t>
            </a:r>
            <a:endParaRPr lang="en-US" sz="73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85825"/>
            <a:ext cx="4284715" cy="200025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627615" y="885825"/>
            <a:ext cx="4287785" cy="2486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4741915" y="1000125"/>
            <a:ext cx="405918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Facteurs Clés de Succès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4741915" y="1285875"/>
            <a:ext cx="4059185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4741915" y="1285875"/>
            <a:ext cx="35719" cy="42862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65" y="1428750"/>
            <a:ext cx="107156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91946" y="1343025"/>
            <a:ext cx="230140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Qualité et Fiabilité du Contenu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4991946" y="1514475"/>
            <a:ext cx="23014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vérifiée et mise à jour régulièrement</a:t>
            </a:r>
            <a:endParaRPr lang="en-US" sz="732" dirty="0"/>
          </a:p>
        </p:txBody>
      </p:sp>
      <p:sp>
        <p:nvSpPr>
          <p:cNvPr id="14" name="Shape 9"/>
          <p:cNvSpPr/>
          <p:nvPr/>
        </p:nvSpPr>
        <p:spPr>
          <a:xfrm>
            <a:off x="4741915" y="1800225"/>
            <a:ext cx="4059185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4741915" y="1800225"/>
            <a:ext cx="35719" cy="42862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065" y="1943100"/>
            <a:ext cx="178594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063384" y="1857375"/>
            <a:ext cx="25333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Communauté Engagée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5063384" y="2028825"/>
            <a:ext cx="253332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Création d'un environnement d'entraide et de partage</a:t>
            </a:r>
            <a:endParaRPr lang="en-US" sz="732" dirty="0"/>
          </a:p>
        </p:txBody>
      </p:sp>
      <p:sp>
        <p:nvSpPr>
          <p:cNvPr id="19" name="Shape 13"/>
          <p:cNvSpPr/>
          <p:nvPr/>
        </p:nvSpPr>
        <p:spPr>
          <a:xfrm>
            <a:off x="4741915" y="2314575"/>
            <a:ext cx="4059185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4741915" y="2314575"/>
            <a:ext cx="35719" cy="42862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065" y="2457450"/>
            <a:ext cx="125016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09806" y="2371725"/>
            <a:ext cx="20173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Réseau de Mentors Qualifiés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5009806" y="2543175"/>
            <a:ext cx="20173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Sélection rigoureuse et formation continue</a:t>
            </a:r>
            <a:endParaRPr lang="en-US" sz="732" dirty="0"/>
          </a:p>
        </p:txBody>
      </p:sp>
      <p:sp>
        <p:nvSpPr>
          <p:cNvPr id="24" name="Shape 17"/>
          <p:cNvSpPr/>
          <p:nvPr/>
        </p:nvSpPr>
        <p:spPr>
          <a:xfrm>
            <a:off x="4741915" y="2828925"/>
            <a:ext cx="4059185" cy="428625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25" name="Shape 18"/>
          <p:cNvSpPr/>
          <p:nvPr/>
        </p:nvSpPr>
        <p:spPr>
          <a:xfrm>
            <a:off x="4741915" y="2828925"/>
            <a:ext cx="35719" cy="428625"/>
          </a:xfrm>
          <a:prstGeom prst="rect">
            <a:avLst/>
          </a:prstGeom>
          <a:solidFill>
            <a:srgbClr val="34A853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9065" y="2971800"/>
            <a:ext cx="178594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063384" y="2886075"/>
            <a:ext cx="28224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Partenariats Stratégiques</a:t>
            </a:r>
            <a:endParaRPr lang="en-US" sz="837" dirty="0"/>
          </a:p>
        </p:txBody>
      </p:sp>
      <p:sp>
        <p:nvSpPr>
          <p:cNvPr id="28" name="Text 20"/>
          <p:cNvSpPr/>
          <p:nvPr/>
        </p:nvSpPr>
        <p:spPr>
          <a:xfrm>
            <a:off x="5063384" y="3057525"/>
            <a:ext cx="282247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Collaboration avec universités, associations et organisations</a:t>
            </a:r>
            <a:endParaRPr lang="en-US" sz="732" dirty="0"/>
          </a:p>
        </p:txBody>
      </p:sp>
      <p:sp>
        <p:nvSpPr>
          <p:cNvPr id="29" name="Shape 21"/>
          <p:cNvSpPr/>
          <p:nvPr/>
        </p:nvSpPr>
        <p:spPr>
          <a:xfrm>
            <a:off x="228600" y="3486150"/>
            <a:ext cx="4286250" cy="2514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2"/>
          <p:cNvSpPr/>
          <p:nvPr/>
        </p:nvSpPr>
        <p:spPr>
          <a:xfrm>
            <a:off x="342900" y="36004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Vision à Long Terme</a:t>
            </a:r>
            <a:endParaRPr lang="en-US" sz="1046" dirty="0"/>
          </a:p>
        </p:txBody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3886200"/>
            <a:ext cx="4057650" cy="157162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342900" y="5486400"/>
            <a:ext cx="40576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i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Projection d'impact sur 3 ans</a:t>
            </a:r>
            <a:endParaRPr lang="en-US" sz="732" dirty="0"/>
          </a:p>
        </p:txBody>
      </p:sp>
      <p:sp>
        <p:nvSpPr>
          <p:cNvPr id="33" name="Shape 24"/>
          <p:cNvSpPr/>
          <p:nvPr/>
        </p:nvSpPr>
        <p:spPr>
          <a:xfrm>
            <a:off x="4629150" y="3486150"/>
            <a:ext cx="4286250" cy="1143000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34" name="Text 25"/>
          <p:cNvSpPr/>
          <p:nvPr/>
        </p:nvSpPr>
        <p:spPr>
          <a:xfrm>
            <a:off x="4743450" y="36004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Rejoignez l'Aventure</a:t>
            </a:r>
            <a:endParaRPr lang="en-US" sz="1046" dirty="0"/>
          </a:p>
        </p:txBody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712" y="3886200"/>
            <a:ext cx="321469" cy="257175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4884372" y="4200525"/>
            <a:ext cx="12241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Devenez Mentor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884372" y="4371975"/>
            <a:ext cx="122417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Partagez votre expérience</a:t>
            </a:r>
            <a:endParaRPr lang="en-US" sz="732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3632" y="3886200"/>
            <a:ext cx="321469" cy="257175"/>
          </a:xfrm>
          <a:prstGeom prst="rect">
            <a:avLst/>
          </a:prstGeom>
        </p:spPr>
      </p:pic>
      <p:sp>
        <p:nvSpPr>
          <p:cNvPr id="39" name="Text 28"/>
          <p:cNvSpPr/>
          <p:nvPr/>
        </p:nvSpPr>
        <p:spPr>
          <a:xfrm>
            <a:off x="6279998" y="4200525"/>
            <a:ext cx="10487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Partenariat</a:t>
            </a:r>
            <a:endParaRPr lang="en-US" sz="837" dirty="0"/>
          </a:p>
        </p:txBody>
      </p:sp>
      <p:sp>
        <p:nvSpPr>
          <p:cNvPr id="40" name="Text 29"/>
          <p:cNvSpPr/>
          <p:nvPr/>
        </p:nvSpPr>
        <p:spPr>
          <a:xfrm>
            <a:off x="6279998" y="4371975"/>
            <a:ext cx="10487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Collaborons ensemble</a:t>
            </a:r>
            <a:endParaRPr lang="en-US" sz="732" dirty="0"/>
          </a:p>
        </p:txBody>
      </p:sp>
      <p:pic>
        <p:nvPicPr>
          <p:cNvPr id="4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1580" y="3886200"/>
            <a:ext cx="257175" cy="257175"/>
          </a:xfrm>
          <a:prstGeom prst="rect">
            <a:avLst/>
          </a:prstGeom>
        </p:spPr>
      </p:pic>
      <p:sp>
        <p:nvSpPr>
          <p:cNvPr id="42" name="Text 30"/>
          <p:cNvSpPr/>
          <p:nvPr/>
        </p:nvSpPr>
        <p:spPr>
          <a:xfrm>
            <a:off x="7500184" y="4200525"/>
            <a:ext cx="11599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Diffusez</a:t>
            </a:r>
            <a:endParaRPr lang="en-US" sz="837" dirty="0"/>
          </a:p>
        </p:txBody>
      </p:sp>
      <p:sp>
        <p:nvSpPr>
          <p:cNvPr id="43" name="Text 31"/>
          <p:cNvSpPr/>
          <p:nvPr/>
        </p:nvSpPr>
        <p:spPr>
          <a:xfrm>
            <a:off x="7500184" y="4371975"/>
            <a:ext cx="115996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Faites connaître le projet</a:t>
            </a:r>
            <a:endParaRPr lang="en-US" sz="732" dirty="0"/>
          </a:p>
        </p:txBody>
      </p:sp>
      <p:sp>
        <p:nvSpPr>
          <p:cNvPr id="44" name="Shape 32"/>
          <p:cNvSpPr/>
          <p:nvPr/>
        </p:nvSpPr>
        <p:spPr>
          <a:xfrm>
            <a:off x="4629150" y="4743450"/>
            <a:ext cx="4286250" cy="1257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33"/>
          <p:cNvSpPr/>
          <p:nvPr/>
        </p:nvSpPr>
        <p:spPr>
          <a:xfrm>
            <a:off x="4743450" y="4857750"/>
            <a:ext cx="40576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Plus Qu'une Plateforme</a:t>
            </a:r>
            <a:endParaRPr lang="en-US" sz="1046" dirty="0"/>
          </a:p>
        </p:txBody>
      </p:sp>
      <p:sp>
        <p:nvSpPr>
          <p:cNvPr id="46" name="Text 34"/>
          <p:cNvSpPr/>
          <p:nvPr/>
        </p:nvSpPr>
        <p:spPr>
          <a:xfrm>
            <a:off x="4843714" y="5122069"/>
            <a:ext cx="12288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projet qui combine </a:t>
            </a:r>
            <a:endParaRPr lang="en-US" sz="837" dirty="0"/>
          </a:p>
        </p:txBody>
      </p:sp>
      <p:sp>
        <p:nvSpPr>
          <p:cNvPr id="47" name="Text 35"/>
          <p:cNvSpPr/>
          <p:nvPr/>
        </p:nvSpPr>
        <p:spPr>
          <a:xfrm>
            <a:off x="6072578" y="5122069"/>
            <a:ext cx="7516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social</a:t>
            </a:r>
            <a:endParaRPr lang="en-US" sz="837" dirty="0"/>
          </a:p>
        </p:txBody>
      </p:sp>
      <p:sp>
        <p:nvSpPr>
          <p:cNvPr id="48" name="Text 36"/>
          <p:cNvSpPr/>
          <p:nvPr/>
        </p:nvSpPr>
        <p:spPr>
          <a:xfrm>
            <a:off x="6824235" y="5122069"/>
            <a:ext cx="1651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et </a:t>
            </a:r>
            <a:endParaRPr lang="en-US" sz="837" dirty="0"/>
          </a:p>
        </p:txBody>
      </p:sp>
      <p:sp>
        <p:nvSpPr>
          <p:cNvPr id="49" name="Text 37"/>
          <p:cNvSpPr/>
          <p:nvPr/>
        </p:nvSpPr>
        <p:spPr>
          <a:xfrm>
            <a:off x="6989406" y="5122069"/>
            <a:ext cx="1310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succès entrepreneurial</a:t>
            </a:r>
            <a:endParaRPr lang="en-US" sz="837" dirty="0"/>
          </a:p>
        </p:txBody>
      </p:sp>
      <p:sp>
        <p:nvSpPr>
          <p:cNvPr id="50" name="Text 38"/>
          <p:cNvSpPr/>
          <p:nvPr/>
        </p:nvSpPr>
        <p:spPr>
          <a:xfrm>
            <a:off x="8300200" y="5122069"/>
            <a:ext cx="4006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créant </a:t>
            </a:r>
            <a:endParaRPr lang="en-US" sz="837" dirty="0"/>
          </a:p>
        </p:txBody>
      </p:sp>
      <p:sp>
        <p:nvSpPr>
          <p:cNvPr id="51" name="Text 39"/>
          <p:cNvSpPr/>
          <p:nvPr/>
        </p:nvSpPr>
        <p:spPr>
          <a:xfrm>
            <a:off x="4910324" y="5293519"/>
            <a:ext cx="3723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 opportunités pour la diaspora africaine tout en contribuant à une </a:t>
            </a:r>
            <a:endParaRPr lang="en-US" sz="837" dirty="0"/>
          </a:p>
        </p:txBody>
      </p:sp>
      <p:sp>
        <p:nvSpPr>
          <p:cNvPr id="52" name="Text 40"/>
          <p:cNvSpPr/>
          <p:nvPr/>
        </p:nvSpPr>
        <p:spPr>
          <a:xfrm>
            <a:off x="5917536" y="5464969"/>
            <a:ext cx="17094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société plus inclusive et diverse.</a:t>
            </a:r>
            <a:endParaRPr lang="en-US" sz="837" dirty="0"/>
          </a:p>
        </p:txBody>
      </p:sp>
      <p:sp>
        <p:nvSpPr>
          <p:cNvPr id="53" name="Text 41"/>
          <p:cNvSpPr/>
          <p:nvPr/>
        </p:nvSpPr>
        <p:spPr>
          <a:xfrm>
            <a:off x="5524156" y="5722144"/>
            <a:ext cx="5079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Contact: </a:t>
            </a:r>
            <a:endParaRPr lang="en-US" sz="837" dirty="0"/>
          </a:p>
        </p:txBody>
      </p:sp>
      <p:sp>
        <p:nvSpPr>
          <p:cNvPr id="54" name="Text 42"/>
          <p:cNvSpPr/>
          <p:nvPr/>
        </p:nvSpPr>
        <p:spPr>
          <a:xfrm>
            <a:off x="6032116" y="5722144"/>
            <a:ext cx="19882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2563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contact@integration-africains.com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2025-08-01T13:46:36Z</dcterms:created>
  <dcterms:modified xsi:type="dcterms:W3CDTF">2025-08-01T13:46:36Z</dcterms:modified>
</cp:coreProperties>
</file>